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64" r:id="rId2"/>
    <p:sldId id="269" r:id="rId3"/>
    <p:sldId id="262" r:id="rId4"/>
    <p:sldId id="270" r:id="rId5"/>
    <p:sldId id="271" r:id="rId6"/>
    <p:sldId id="268" r:id="rId7"/>
    <p:sldId id="272" r:id="rId8"/>
    <p:sldId id="273" r:id="rId9"/>
    <p:sldId id="275" r:id="rId10"/>
    <p:sldId id="274" r:id="rId1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78" autoAdjust="0"/>
    <p:restoredTop sz="94660"/>
  </p:normalViewPr>
  <p:slideViewPr>
    <p:cSldViewPr snapToGrid="0">
      <p:cViewPr varScale="1">
        <p:scale>
          <a:sx n="91" d="100"/>
          <a:sy n="91" d="100"/>
        </p:scale>
        <p:origin x="216"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69A068-DB75-F945-AA9F-FF64528999A3}" type="datetimeFigureOut">
              <a:rPr lang="ru-RU" smtClean="0"/>
              <a:t>07.05.2021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0C8915-6B3B-0C49-BFEF-504688DB983E}" type="slidenum">
              <a:rPr lang="ru-RU" smtClean="0"/>
              <a:t>‹#›</a:t>
            </a:fld>
            <a:endParaRPr lang="ru-RU"/>
          </a:p>
        </p:txBody>
      </p:sp>
    </p:spTree>
    <p:extLst>
      <p:ext uri="{BB962C8B-B14F-4D97-AF65-F5344CB8AC3E}">
        <p14:creationId xmlns:p14="http://schemas.microsoft.com/office/powerpoint/2010/main" val="156949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mn-lt"/>
                <a:ea typeface="+mn-ea"/>
                <a:cs typeface="+mn-cs"/>
              </a:rPr>
              <a:t>The desire to play is as old as humanity itself. For children, it’s a vital tool to prepare them for life, and for adults, it’s a way of escaping from reality and having a few moments of entertainment for yourself. </a:t>
            </a:r>
            <a:endParaRPr lang="ru-RU"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ru-RU" dirty="0"/>
          </a:p>
        </p:txBody>
      </p:sp>
      <p:sp>
        <p:nvSpPr>
          <p:cNvPr id="4" name="Номер слайда 3"/>
          <p:cNvSpPr>
            <a:spLocks noGrp="1"/>
          </p:cNvSpPr>
          <p:nvPr>
            <p:ph type="sldNum" sz="quarter" idx="5"/>
          </p:nvPr>
        </p:nvSpPr>
        <p:spPr/>
        <p:txBody>
          <a:bodyPr/>
          <a:lstStyle/>
          <a:p>
            <a:fld id="{720C8915-6B3B-0C49-BFEF-504688DB983E}" type="slidenum">
              <a:rPr lang="ru-RU" smtClean="0"/>
              <a:t>1</a:t>
            </a:fld>
            <a:endParaRPr lang="ru-RU"/>
          </a:p>
        </p:txBody>
      </p:sp>
    </p:spTree>
    <p:extLst>
      <p:ext uri="{BB962C8B-B14F-4D97-AF65-F5344CB8AC3E}">
        <p14:creationId xmlns:p14="http://schemas.microsoft.com/office/powerpoint/2010/main" val="2607929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conclusion it remains to note how much progress has been made. The industry has evolved from simple dots on a pale color screen to colored pixels and hyper-realistic 3D landscapes. There remains one question. What will the video games of the future look like? One thing is certain: the story will continue in the same style.</a:t>
            </a:r>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5"/>
          </p:nvPr>
        </p:nvSpPr>
        <p:spPr/>
        <p:txBody>
          <a:bodyPr/>
          <a:lstStyle/>
          <a:p>
            <a:fld id="{720C8915-6B3B-0C49-BFEF-504688DB983E}" type="slidenum">
              <a:rPr lang="ru-RU" smtClean="0"/>
              <a:t>10</a:t>
            </a:fld>
            <a:endParaRPr lang="ru-RU"/>
          </a:p>
        </p:txBody>
      </p:sp>
    </p:spTree>
    <p:extLst>
      <p:ext uri="{BB962C8B-B14F-4D97-AF65-F5344CB8AC3E}">
        <p14:creationId xmlns:p14="http://schemas.microsoft.com/office/powerpoint/2010/main" val="4021117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mn-lt"/>
                <a:ea typeface="+mn-ea"/>
                <a:cs typeface="+mn-cs"/>
              </a:rPr>
              <a:t>The history of video games is closely linked to the evolution of the computer. In the 1950s at universities in the USA, creative minds developed simple computer games. However, these inventions were intended not for entertainment, but rather to demonstrate how the new technology worked. </a:t>
            </a:r>
            <a:endParaRPr lang="ru-RU" sz="1200" kern="1200" dirty="0">
              <a:solidFill>
                <a:schemeClr val="tx1"/>
              </a:solidFill>
              <a:effectLst/>
              <a:latin typeface="+mn-lt"/>
              <a:ea typeface="+mn-ea"/>
              <a:cs typeface="+mn-cs"/>
            </a:endParaRPr>
          </a:p>
        </p:txBody>
      </p:sp>
      <p:sp>
        <p:nvSpPr>
          <p:cNvPr id="4" name="Номер слайда 3"/>
          <p:cNvSpPr>
            <a:spLocks noGrp="1"/>
          </p:cNvSpPr>
          <p:nvPr>
            <p:ph type="sldNum" sz="quarter" idx="5"/>
          </p:nvPr>
        </p:nvSpPr>
        <p:spPr/>
        <p:txBody>
          <a:bodyPr/>
          <a:lstStyle/>
          <a:p>
            <a:fld id="{720C8915-6B3B-0C49-BFEF-504688DB983E}" type="slidenum">
              <a:rPr lang="ru-RU" smtClean="0"/>
              <a:t>2</a:t>
            </a:fld>
            <a:endParaRPr lang="ru-RU"/>
          </a:p>
        </p:txBody>
      </p:sp>
    </p:spTree>
    <p:extLst>
      <p:ext uri="{BB962C8B-B14F-4D97-AF65-F5344CB8AC3E}">
        <p14:creationId xmlns:p14="http://schemas.microsoft.com/office/powerpoint/2010/main" val="3769553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mn-lt"/>
                <a:ea typeface="+mn-ea"/>
                <a:cs typeface="+mn-cs"/>
              </a:rPr>
              <a:t>Tennis for Two, appearing in 1958, was the first video game programmed purely for entertainment. </a:t>
            </a:r>
            <a:endParaRPr lang="ru-RU"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ru-RU" dirty="0"/>
          </a:p>
        </p:txBody>
      </p:sp>
      <p:sp>
        <p:nvSpPr>
          <p:cNvPr id="4" name="Номер слайда 3"/>
          <p:cNvSpPr>
            <a:spLocks noGrp="1"/>
          </p:cNvSpPr>
          <p:nvPr>
            <p:ph type="sldNum" sz="quarter" idx="5"/>
          </p:nvPr>
        </p:nvSpPr>
        <p:spPr/>
        <p:txBody>
          <a:bodyPr/>
          <a:lstStyle/>
          <a:p>
            <a:fld id="{720C8915-6B3B-0C49-BFEF-504688DB983E}" type="slidenum">
              <a:rPr lang="ru-RU" smtClean="0"/>
              <a:t>3</a:t>
            </a:fld>
            <a:endParaRPr lang="ru-RU"/>
          </a:p>
        </p:txBody>
      </p:sp>
    </p:spTree>
    <p:extLst>
      <p:ext uri="{BB962C8B-B14F-4D97-AF65-F5344CB8AC3E}">
        <p14:creationId xmlns:p14="http://schemas.microsoft.com/office/powerpoint/2010/main" val="2054263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12 years later, Atari developed Pong, the first game to become a global success. Although the idea for the game was not new, Atari integrated the computer, together with a display screen, into a box with a coin slot – thus inventing the video game machine. For the first time, a video game was available to a broader public for very little money. </a:t>
            </a:r>
            <a:endParaRPr lang="ru-RU"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ru-RU" dirty="0"/>
          </a:p>
        </p:txBody>
      </p:sp>
      <p:sp>
        <p:nvSpPr>
          <p:cNvPr id="4" name="Номер слайда 3"/>
          <p:cNvSpPr>
            <a:spLocks noGrp="1"/>
          </p:cNvSpPr>
          <p:nvPr>
            <p:ph type="sldNum" sz="quarter" idx="5"/>
          </p:nvPr>
        </p:nvSpPr>
        <p:spPr/>
        <p:txBody>
          <a:bodyPr/>
          <a:lstStyle/>
          <a:p>
            <a:fld id="{720C8915-6B3B-0C49-BFEF-504688DB983E}" type="slidenum">
              <a:rPr lang="ru-RU" smtClean="0"/>
              <a:t>4</a:t>
            </a:fld>
            <a:endParaRPr lang="ru-RU"/>
          </a:p>
        </p:txBody>
      </p:sp>
    </p:spTree>
    <p:extLst>
      <p:ext uri="{BB962C8B-B14F-4D97-AF65-F5344CB8AC3E}">
        <p14:creationId xmlns:p14="http://schemas.microsoft.com/office/powerpoint/2010/main" val="2077038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the beginning of the 1980s increasingly cheaper and more powerful home computers started appearing. With the more refined technologies, the games pushed forward into new spheres. As the result, gameplay and graphics became more innovative, games got their own characters and more complex stories. </a:t>
            </a:r>
            <a:endParaRPr lang="ru-RU"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ru-RU" sz="1200" kern="1200" dirty="0">
              <a:solidFill>
                <a:schemeClr val="tx1"/>
              </a:solidFill>
              <a:effectLst/>
              <a:latin typeface="+mn-lt"/>
              <a:ea typeface="+mn-ea"/>
              <a:cs typeface="+mn-cs"/>
            </a:endParaRPr>
          </a:p>
        </p:txBody>
      </p:sp>
      <p:sp>
        <p:nvSpPr>
          <p:cNvPr id="4" name="Номер слайда 3"/>
          <p:cNvSpPr>
            <a:spLocks noGrp="1"/>
          </p:cNvSpPr>
          <p:nvPr>
            <p:ph type="sldNum" sz="quarter" idx="5"/>
          </p:nvPr>
        </p:nvSpPr>
        <p:spPr/>
        <p:txBody>
          <a:bodyPr/>
          <a:lstStyle/>
          <a:p>
            <a:fld id="{720C8915-6B3B-0C49-BFEF-504688DB983E}" type="slidenum">
              <a:rPr lang="ru-RU" smtClean="0"/>
              <a:t>5</a:t>
            </a:fld>
            <a:endParaRPr lang="ru-RU"/>
          </a:p>
        </p:txBody>
      </p:sp>
    </p:spTree>
    <p:extLst>
      <p:ext uri="{BB962C8B-B14F-4D97-AF65-F5344CB8AC3E}">
        <p14:creationId xmlns:p14="http://schemas.microsoft.com/office/powerpoint/2010/main" val="2401440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mn-lt"/>
                <a:ea typeface="+mn-ea"/>
                <a:cs typeface="+mn-cs"/>
              </a:rPr>
              <a:t>In 1990s video games entered a new dimension – literally, because in the second half of the decade the graphics became three-dimensional. Thus, game worlds looked more realistic and offered more complex possibilities. But at that time the games industry also lost its innocence because violence increasingly became a theme. For the first time, society starting asking itself whether violence in video games leads to violence in real life.</a:t>
            </a:r>
            <a:endParaRPr lang="ru-RU"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ru-RU" dirty="0"/>
          </a:p>
          <a:p>
            <a:endParaRPr lang="ru-RU" dirty="0"/>
          </a:p>
        </p:txBody>
      </p:sp>
      <p:sp>
        <p:nvSpPr>
          <p:cNvPr id="4" name="Номер слайда 3"/>
          <p:cNvSpPr>
            <a:spLocks noGrp="1"/>
          </p:cNvSpPr>
          <p:nvPr>
            <p:ph type="sldNum" sz="quarter" idx="5"/>
          </p:nvPr>
        </p:nvSpPr>
        <p:spPr/>
        <p:txBody>
          <a:bodyPr/>
          <a:lstStyle/>
          <a:p>
            <a:fld id="{720C8915-6B3B-0C49-BFEF-504688DB983E}" type="slidenum">
              <a:rPr lang="ru-RU" smtClean="0"/>
              <a:t>6</a:t>
            </a:fld>
            <a:endParaRPr lang="ru-RU"/>
          </a:p>
        </p:txBody>
      </p:sp>
    </p:spTree>
    <p:extLst>
      <p:ext uri="{BB962C8B-B14F-4D97-AF65-F5344CB8AC3E}">
        <p14:creationId xmlns:p14="http://schemas.microsoft.com/office/powerpoint/2010/main" val="3018063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this didn't stop the industry and the beginning of the millennium brought online and open-world games to humanity, in which players independently explore fictional worlds. Many bestsellers were released at that time, such as The Sims, GTA, Super Mario Galaxy and also Minecraft.</a:t>
            </a:r>
            <a:endParaRPr lang="ru-RU"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ru-RU" sz="120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5"/>
          </p:nvPr>
        </p:nvSpPr>
        <p:spPr/>
        <p:txBody>
          <a:bodyPr/>
          <a:lstStyle/>
          <a:p>
            <a:fld id="{720C8915-6B3B-0C49-BFEF-504688DB983E}" type="slidenum">
              <a:rPr lang="ru-RU" smtClean="0"/>
              <a:t>7</a:t>
            </a:fld>
            <a:endParaRPr lang="ru-RU"/>
          </a:p>
        </p:txBody>
      </p:sp>
    </p:spTree>
    <p:extLst>
      <p:ext uri="{BB962C8B-B14F-4D97-AF65-F5344CB8AC3E}">
        <p14:creationId xmlns:p14="http://schemas.microsoft.com/office/powerpoint/2010/main" val="889563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mn-lt"/>
                <a:ea typeface="+mn-ea"/>
                <a:cs typeface="+mn-cs"/>
              </a:rPr>
              <a:t>In the decade just ended, video games have become a billion-dollar business. Countless independent game studios have developed games for every type of platform. As a result, even more people are playing video games regularly. </a:t>
            </a:r>
            <a:endParaRPr lang="ru-RU" dirty="0"/>
          </a:p>
        </p:txBody>
      </p:sp>
      <p:sp>
        <p:nvSpPr>
          <p:cNvPr id="4" name="Номер слайда 3"/>
          <p:cNvSpPr>
            <a:spLocks noGrp="1"/>
          </p:cNvSpPr>
          <p:nvPr>
            <p:ph type="sldNum" sz="quarter" idx="5"/>
          </p:nvPr>
        </p:nvSpPr>
        <p:spPr/>
        <p:txBody>
          <a:bodyPr/>
          <a:lstStyle/>
          <a:p>
            <a:fld id="{720C8915-6B3B-0C49-BFEF-504688DB983E}" type="slidenum">
              <a:rPr lang="ru-RU" smtClean="0"/>
              <a:t>8</a:t>
            </a:fld>
            <a:endParaRPr lang="ru-RU"/>
          </a:p>
        </p:txBody>
      </p:sp>
    </p:spTree>
    <p:extLst>
      <p:ext uri="{BB962C8B-B14F-4D97-AF65-F5344CB8AC3E}">
        <p14:creationId xmlns:p14="http://schemas.microsoft.com/office/powerpoint/2010/main" val="2705131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a:solidFill>
                  <a:schemeClr val="tx1"/>
                </a:solidFill>
                <a:effectLst/>
                <a:latin typeface="+mn-lt"/>
                <a:ea typeface="+mn-ea"/>
                <a:cs typeface="+mn-cs"/>
              </a:rPr>
              <a:t>Gone are the days when only kids and teens played these games, nowadays older people are also discovering puzzles and skill games on their mobile phones.</a:t>
            </a:r>
            <a:endParaRPr lang="ru-RU"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ru-RU" sz="1200" kern="1200" dirty="0">
              <a:solidFill>
                <a:schemeClr val="tx1"/>
              </a:solidFill>
              <a:effectLst/>
              <a:latin typeface="+mn-lt"/>
              <a:ea typeface="+mn-ea"/>
              <a:cs typeface="+mn-cs"/>
            </a:endParaRPr>
          </a:p>
        </p:txBody>
      </p:sp>
      <p:sp>
        <p:nvSpPr>
          <p:cNvPr id="4" name="Номер слайда 3"/>
          <p:cNvSpPr>
            <a:spLocks noGrp="1"/>
          </p:cNvSpPr>
          <p:nvPr>
            <p:ph type="sldNum" sz="quarter" idx="5"/>
          </p:nvPr>
        </p:nvSpPr>
        <p:spPr/>
        <p:txBody>
          <a:bodyPr/>
          <a:lstStyle/>
          <a:p>
            <a:fld id="{720C8915-6B3B-0C49-BFEF-504688DB983E}" type="slidenum">
              <a:rPr lang="ru-RU" smtClean="0"/>
              <a:t>9</a:t>
            </a:fld>
            <a:endParaRPr lang="ru-RU"/>
          </a:p>
        </p:txBody>
      </p:sp>
    </p:spTree>
    <p:extLst>
      <p:ext uri="{BB962C8B-B14F-4D97-AF65-F5344CB8AC3E}">
        <p14:creationId xmlns:p14="http://schemas.microsoft.com/office/powerpoint/2010/main" val="4002023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B67FA407-B2AB-488B-8B6A-B6B7785AEC6B}" type="datetimeFigureOut">
              <a:rPr lang="ru-RU" smtClean="0"/>
              <a:t>06.05.2021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F8E0445-0F4A-4C55-A4D8-8994B637F81A}" type="slidenum">
              <a:rPr lang="ru-RU" smtClean="0"/>
              <a:t>‹#›</a:t>
            </a:fld>
            <a:endParaRPr lang="ru-RU"/>
          </a:p>
        </p:txBody>
      </p:sp>
    </p:spTree>
    <p:extLst>
      <p:ext uri="{BB962C8B-B14F-4D97-AF65-F5344CB8AC3E}">
        <p14:creationId xmlns:p14="http://schemas.microsoft.com/office/powerpoint/2010/main" val="1964292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B67FA407-B2AB-488B-8B6A-B6B7785AEC6B}" type="datetimeFigureOut">
              <a:rPr lang="ru-RU" smtClean="0"/>
              <a:t>06.05.2021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F8E0445-0F4A-4C55-A4D8-8994B637F81A}" type="slidenum">
              <a:rPr lang="ru-RU" smtClean="0"/>
              <a:t>‹#›</a:t>
            </a:fld>
            <a:endParaRPr lang="ru-RU"/>
          </a:p>
        </p:txBody>
      </p:sp>
    </p:spTree>
    <p:extLst>
      <p:ext uri="{BB962C8B-B14F-4D97-AF65-F5344CB8AC3E}">
        <p14:creationId xmlns:p14="http://schemas.microsoft.com/office/powerpoint/2010/main" val="3358078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B67FA407-B2AB-488B-8B6A-B6B7785AEC6B}" type="datetimeFigureOut">
              <a:rPr lang="ru-RU" smtClean="0"/>
              <a:t>06.05.2021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F8E0445-0F4A-4C55-A4D8-8994B637F81A}" type="slidenum">
              <a:rPr lang="ru-RU" smtClean="0"/>
              <a:t>‹#›</a:t>
            </a:fld>
            <a:endParaRPr lang="ru-RU"/>
          </a:p>
        </p:txBody>
      </p:sp>
    </p:spTree>
    <p:extLst>
      <p:ext uri="{BB962C8B-B14F-4D97-AF65-F5344CB8AC3E}">
        <p14:creationId xmlns:p14="http://schemas.microsoft.com/office/powerpoint/2010/main" val="2564011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B67FA407-B2AB-488B-8B6A-B6B7785AEC6B}" type="datetimeFigureOut">
              <a:rPr lang="ru-RU" smtClean="0"/>
              <a:t>06.05.2021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F8E0445-0F4A-4C55-A4D8-8994B637F81A}" type="slidenum">
              <a:rPr lang="ru-RU" smtClean="0"/>
              <a:t>‹#›</a:t>
            </a:fld>
            <a:endParaRPr lang="ru-RU"/>
          </a:p>
        </p:txBody>
      </p:sp>
    </p:spTree>
    <p:extLst>
      <p:ext uri="{BB962C8B-B14F-4D97-AF65-F5344CB8AC3E}">
        <p14:creationId xmlns:p14="http://schemas.microsoft.com/office/powerpoint/2010/main" val="798935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B67FA407-B2AB-488B-8B6A-B6B7785AEC6B}" type="datetimeFigureOut">
              <a:rPr lang="ru-RU" smtClean="0"/>
              <a:t>06.05.2021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4F8E0445-0F4A-4C55-A4D8-8994B637F81A}" type="slidenum">
              <a:rPr lang="ru-RU" smtClean="0"/>
              <a:t>‹#›</a:t>
            </a:fld>
            <a:endParaRPr lang="ru-RU"/>
          </a:p>
        </p:txBody>
      </p:sp>
    </p:spTree>
    <p:extLst>
      <p:ext uri="{BB962C8B-B14F-4D97-AF65-F5344CB8AC3E}">
        <p14:creationId xmlns:p14="http://schemas.microsoft.com/office/powerpoint/2010/main" val="4067524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B67FA407-B2AB-488B-8B6A-B6B7785AEC6B}" type="datetimeFigureOut">
              <a:rPr lang="ru-RU" smtClean="0"/>
              <a:t>06.05.2021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4F8E0445-0F4A-4C55-A4D8-8994B637F81A}" type="slidenum">
              <a:rPr lang="ru-RU" smtClean="0"/>
              <a:t>‹#›</a:t>
            </a:fld>
            <a:endParaRPr lang="ru-RU"/>
          </a:p>
        </p:txBody>
      </p:sp>
    </p:spTree>
    <p:extLst>
      <p:ext uri="{BB962C8B-B14F-4D97-AF65-F5344CB8AC3E}">
        <p14:creationId xmlns:p14="http://schemas.microsoft.com/office/powerpoint/2010/main" val="1804436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B67FA407-B2AB-488B-8B6A-B6B7785AEC6B}" type="datetimeFigureOut">
              <a:rPr lang="ru-RU" smtClean="0"/>
              <a:t>06.05.2021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4F8E0445-0F4A-4C55-A4D8-8994B637F81A}" type="slidenum">
              <a:rPr lang="ru-RU" smtClean="0"/>
              <a:t>‹#›</a:t>
            </a:fld>
            <a:endParaRPr lang="ru-RU"/>
          </a:p>
        </p:txBody>
      </p:sp>
    </p:spTree>
    <p:extLst>
      <p:ext uri="{BB962C8B-B14F-4D97-AF65-F5344CB8AC3E}">
        <p14:creationId xmlns:p14="http://schemas.microsoft.com/office/powerpoint/2010/main" val="3916216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B67FA407-B2AB-488B-8B6A-B6B7785AEC6B}" type="datetimeFigureOut">
              <a:rPr lang="ru-RU" smtClean="0"/>
              <a:t>06.05.2021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4F8E0445-0F4A-4C55-A4D8-8994B637F81A}" type="slidenum">
              <a:rPr lang="ru-RU" smtClean="0"/>
              <a:t>‹#›</a:t>
            </a:fld>
            <a:endParaRPr lang="ru-RU"/>
          </a:p>
        </p:txBody>
      </p:sp>
    </p:spTree>
    <p:extLst>
      <p:ext uri="{BB962C8B-B14F-4D97-AF65-F5344CB8AC3E}">
        <p14:creationId xmlns:p14="http://schemas.microsoft.com/office/powerpoint/2010/main" val="744564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67FA407-B2AB-488B-8B6A-B6B7785AEC6B}" type="datetimeFigureOut">
              <a:rPr lang="ru-RU" smtClean="0"/>
              <a:t>06.05.2021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4F8E0445-0F4A-4C55-A4D8-8994B637F81A}" type="slidenum">
              <a:rPr lang="ru-RU" smtClean="0"/>
              <a:t>‹#›</a:t>
            </a:fld>
            <a:endParaRPr lang="ru-RU"/>
          </a:p>
        </p:txBody>
      </p:sp>
    </p:spTree>
    <p:extLst>
      <p:ext uri="{BB962C8B-B14F-4D97-AF65-F5344CB8AC3E}">
        <p14:creationId xmlns:p14="http://schemas.microsoft.com/office/powerpoint/2010/main" val="619966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B67FA407-B2AB-488B-8B6A-B6B7785AEC6B}" type="datetimeFigureOut">
              <a:rPr lang="ru-RU" smtClean="0"/>
              <a:t>06.05.2021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4F8E0445-0F4A-4C55-A4D8-8994B637F81A}" type="slidenum">
              <a:rPr lang="ru-RU" smtClean="0"/>
              <a:t>‹#›</a:t>
            </a:fld>
            <a:endParaRPr lang="ru-RU"/>
          </a:p>
        </p:txBody>
      </p:sp>
    </p:spTree>
    <p:extLst>
      <p:ext uri="{BB962C8B-B14F-4D97-AF65-F5344CB8AC3E}">
        <p14:creationId xmlns:p14="http://schemas.microsoft.com/office/powerpoint/2010/main" val="3428046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B67FA407-B2AB-488B-8B6A-B6B7785AEC6B}" type="datetimeFigureOut">
              <a:rPr lang="ru-RU" smtClean="0"/>
              <a:t>06.05.2021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4F8E0445-0F4A-4C55-A4D8-8994B637F81A}" type="slidenum">
              <a:rPr lang="ru-RU" smtClean="0"/>
              <a:t>‹#›</a:t>
            </a:fld>
            <a:endParaRPr lang="ru-RU"/>
          </a:p>
        </p:txBody>
      </p:sp>
    </p:spTree>
    <p:extLst>
      <p:ext uri="{BB962C8B-B14F-4D97-AF65-F5344CB8AC3E}">
        <p14:creationId xmlns:p14="http://schemas.microsoft.com/office/powerpoint/2010/main" val="3057732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7FA407-B2AB-488B-8B6A-B6B7785AEC6B}" type="datetimeFigureOut">
              <a:rPr lang="ru-RU" smtClean="0"/>
              <a:t>06.05.2021</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8E0445-0F4A-4C55-A4D8-8994B637F81A}" type="slidenum">
              <a:rPr lang="ru-RU" smtClean="0"/>
              <a:t>‹#›</a:t>
            </a:fld>
            <a:endParaRPr lang="ru-RU"/>
          </a:p>
        </p:txBody>
      </p:sp>
    </p:spTree>
    <p:extLst>
      <p:ext uri="{BB962C8B-B14F-4D97-AF65-F5344CB8AC3E}">
        <p14:creationId xmlns:p14="http://schemas.microsoft.com/office/powerpoint/2010/main" val="1730232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9.pn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3.jpeg"/><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Рисунок 2" descr="Изображение выглядит как человек, держит, внутренний, рука&#10;&#10;Автоматически созданное описание">
            <a:extLst>
              <a:ext uri="{FF2B5EF4-FFF2-40B4-BE49-F238E27FC236}">
                <a16:creationId xmlns:a16="http://schemas.microsoft.com/office/drawing/2014/main" id="{1EEB5889-27F9-5E48-9EBC-1EE475E37711}"/>
              </a:ext>
            </a:extLst>
          </p:cNvPr>
          <p:cNvPicPr>
            <a:picLocks noChangeAspect="1"/>
          </p:cNvPicPr>
          <p:nvPr/>
        </p:nvPicPr>
        <p:blipFill rotWithShape="1">
          <a:blip r:embed="rId3">
            <a:alphaModFix amt="29000"/>
            <a:extLst>
              <a:ext uri="{28A0092B-C50C-407E-A947-70E740481C1C}">
                <a14:useLocalDpi xmlns:a14="http://schemas.microsoft.com/office/drawing/2010/main" val="0"/>
              </a:ext>
            </a:extLst>
          </a:blip>
          <a:srcRect l="3073" r="928"/>
          <a:stretch/>
        </p:blipFill>
        <p:spPr>
          <a:xfrm>
            <a:off x="14068" y="0"/>
            <a:ext cx="12192000" cy="6858000"/>
          </a:xfrm>
          <a:prstGeom prst="rect">
            <a:avLst/>
          </a:prstGeom>
        </p:spPr>
      </p:pic>
      <p:sp>
        <p:nvSpPr>
          <p:cNvPr id="6" name="Заголовок 1">
            <a:extLst>
              <a:ext uri="{FF2B5EF4-FFF2-40B4-BE49-F238E27FC236}">
                <a16:creationId xmlns:a16="http://schemas.microsoft.com/office/drawing/2014/main" id="{4508D020-3DC7-D248-8FFC-B93C2CDDBBB5}"/>
              </a:ext>
            </a:extLst>
          </p:cNvPr>
          <p:cNvSpPr txBox="1">
            <a:spLocks/>
          </p:cNvSpPr>
          <p:nvPr/>
        </p:nvSpPr>
        <p:spPr>
          <a:xfrm>
            <a:off x="1524000" y="2488369"/>
            <a:ext cx="9144000" cy="188125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spcAft>
                <a:spcPts val="600"/>
              </a:spcAft>
            </a:pPr>
            <a:r>
              <a:rPr lang="en-US" b="1">
                <a:solidFill>
                  <a:srgbClr val="FFFFFF"/>
                </a:solidFill>
              </a:rPr>
              <a:t>GAME DEVELOPMENT EVOLUTION</a:t>
            </a:r>
          </a:p>
        </p:txBody>
      </p:sp>
    </p:spTree>
    <p:extLst>
      <p:ext uri="{BB962C8B-B14F-4D97-AF65-F5344CB8AC3E}">
        <p14:creationId xmlns:p14="http://schemas.microsoft.com/office/powerpoint/2010/main" val="22364886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4">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Рисунок 5" descr="Изображение выглядит как внутренний, печь, серебряный, сталь&#10;&#10;Автоматически созданное описание">
            <a:extLst>
              <a:ext uri="{FF2B5EF4-FFF2-40B4-BE49-F238E27FC236}">
                <a16:creationId xmlns:a16="http://schemas.microsoft.com/office/drawing/2014/main" id="{72514C83-7CAF-7A4E-A8C7-C3D29D062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778" y="2811901"/>
            <a:ext cx="3797536" cy="3370313"/>
          </a:xfrm>
          <a:prstGeom prst="rect">
            <a:avLst/>
          </a:prstGeom>
        </p:spPr>
      </p:pic>
      <p:pic>
        <p:nvPicPr>
          <p:cNvPr id="10" name="Рисунок 9">
            <a:extLst>
              <a:ext uri="{FF2B5EF4-FFF2-40B4-BE49-F238E27FC236}">
                <a16:creationId xmlns:a16="http://schemas.microsoft.com/office/drawing/2014/main" id="{6D8AE7F6-8770-D64E-B17F-DD1CC01F4047}"/>
              </a:ext>
            </a:extLst>
          </p:cNvPr>
          <p:cNvPicPr>
            <a:picLocks noChangeAspect="1"/>
          </p:cNvPicPr>
          <p:nvPr/>
        </p:nvPicPr>
        <p:blipFill>
          <a:blip r:embed="rId4"/>
          <a:stretch>
            <a:fillRect/>
          </a:stretch>
        </p:blipFill>
        <p:spPr>
          <a:xfrm>
            <a:off x="4193065" y="3319822"/>
            <a:ext cx="3797536" cy="2354471"/>
          </a:xfrm>
          <a:prstGeom prst="rect">
            <a:avLst/>
          </a:prstGeom>
        </p:spPr>
      </p:pic>
      <p:pic>
        <p:nvPicPr>
          <p:cNvPr id="2" name="Рисунок 1">
            <a:extLst>
              <a:ext uri="{FF2B5EF4-FFF2-40B4-BE49-F238E27FC236}">
                <a16:creationId xmlns:a16="http://schemas.microsoft.com/office/drawing/2014/main" id="{5CF41B85-C4B1-FC4A-84EC-B224FC26A38E}"/>
              </a:ext>
            </a:extLst>
          </p:cNvPr>
          <p:cNvPicPr>
            <a:picLocks noChangeAspect="1"/>
          </p:cNvPicPr>
          <p:nvPr/>
        </p:nvPicPr>
        <p:blipFill>
          <a:blip r:embed="rId5"/>
          <a:stretch>
            <a:fillRect/>
          </a:stretch>
        </p:blipFill>
        <p:spPr>
          <a:xfrm>
            <a:off x="8192352" y="3429000"/>
            <a:ext cx="3797536" cy="2136114"/>
          </a:xfrm>
          <a:prstGeom prst="rect">
            <a:avLst/>
          </a:prstGeom>
        </p:spPr>
      </p:pic>
      <p:pic>
        <p:nvPicPr>
          <p:cNvPr id="12" name="Рисунок 11" descr="Изображение выглядит как текст&#10;&#10;Автоматически созданное описание">
            <a:extLst>
              <a:ext uri="{FF2B5EF4-FFF2-40B4-BE49-F238E27FC236}">
                <a16:creationId xmlns:a16="http://schemas.microsoft.com/office/drawing/2014/main" id="{C3504301-F3CB-C247-B0F3-3F07B8C9F0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953" y="231591"/>
            <a:ext cx="11494768" cy="1982273"/>
          </a:xfrm>
          <a:prstGeom prst="rect">
            <a:avLst/>
          </a:prstGeom>
        </p:spPr>
      </p:pic>
      <p:sp>
        <p:nvSpPr>
          <p:cNvPr id="18" name="Заголовок 2">
            <a:extLst>
              <a:ext uri="{FF2B5EF4-FFF2-40B4-BE49-F238E27FC236}">
                <a16:creationId xmlns:a16="http://schemas.microsoft.com/office/drawing/2014/main" id="{8E248BBE-5871-1F49-835D-A57651E11DDA}"/>
              </a:ext>
            </a:extLst>
          </p:cNvPr>
          <p:cNvSpPr>
            <a:spLocks noGrp="1"/>
          </p:cNvSpPr>
          <p:nvPr>
            <p:ph type="title"/>
          </p:nvPr>
        </p:nvSpPr>
        <p:spPr>
          <a:xfrm>
            <a:off x="546351" y="590665"/>
            <a:ext cx="11139854" cy="930447"/>
          </a:xfrm>
        </p:spPr>
        <p:txBody>
          <a:bodyPr vert="horz" lIns="91440" tIns="45720" rIns="91440" bIns="45720" rtlCol="0" anchor="b">
            <a:normAutofit/>
          </a:bodyPr>
          <a:lstStyle/>
          <a:p>
            <a:pPr algn="ctr"/>
            <a:r>
              <a:rPr lang="en-US" sz="5400" b="1" dirty="0">
                <a:solidFill>
                  <a:schemeClr val="bg1"/>
                </a:solidFill>
              </a:rPr>
              <a:t>Conclusion</a:t>
            </a:r>
          </a:p>
        </p:txBody>
      </p:sp>
    </p:spTree>
    <p:extLst>
      <p:ext uri="{BB962C8B-B14F-4D97-AF65-F5344CB8AC3E}">
        <p14:creationId xmlns:p14="http://schemas.microsoft.com/office/powerpoint/2010/main" val="280633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0-#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Рисунок 1" descr="Изображение выглядит как текст, человек, окно&#10;&#10;Автоматически созданное описание">
            <a:extLst>
              <a:ext uri="{FF2B5EF4-FFF2-40B4-BE49-F238E27FC236}">
                <a16:creationId xmlns:a16="http://schemas.microsoft.com/office/drawing/2014/main" id="{45C1F60F-F471-9F43-92D8-C6AE05648D92}"/>
              </a:ext>
            </a:extLst>
          </p:cNvPr>
          <p:cNvPicPr>
            <a:picLocks noChangeAspect="1"/>
          </p:cNvPicPr>
          <p:nvPr/>
        </p:nvPicPr>
        <p:blipFill rotWithShape="1">
          <a:blip r:embed="rId3">
            <a:alphaModFix amt="97000"/>
          </a:blip>
          <a:srcRect t="1298" b="16884"/>
          <a:stretch/>
        </p:blipFill>
        <p:spPr>
          <a:xfrm>
            <a:off x="0" y="1"/>
            <a:ext cx="12191980" cy="6857999"/>
          </a:xfrm>
          <a:prstGeom prst="rect">
            <a:avLst/>
          </a:prstGeom>
        </p:spPr>
      </p:pic>
    </p:spTree>
    <p:extLst>
      <p:ext uri="{BB962C8B-B14F-4D97-AF65-F5344CB8AC3E}">
        <p14:creationId xmlns:p14="http://schemas.microsoft.com/office/powerpoint/2010/main" val="417527847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Заголовок 2">
            <a:extLst>
              <a:ext uri="{FF2B5EF4-FFF2-40B4-BE49-F238E27FC236}">
                <a16:creationId xmlns:a16="http://schemas.microsoft.com/office/drawing/2014/main" id="{2D56024B-828B-4F46-B710-5FA16F812B1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b="1" dirty="0">
                <a:solidFill>
                  <a:srgbClr val="FFFFFF"/>
                </a:solidFill>
              </a:rPr>
              <a:t>Tennis for Two</a:t>
            </a:r>
          </a:p>
        </p:txBody>
      </p:sp>
      <p:cxnSp>
        <p:nvCxnSpPr>
          <p:cNvPr id="50" name="Straight Connector 4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Рисунок 2" descr="Изображение выглядит как внутренний, печь, серебряный, сталь&#10;&#10;Автоматически созданное описание">
            <a:extLst>
              <a:ext uri="{FF2B5EF4-FFF2-40B4-BE49-F238E27FC236}">
                <a16:creationId xmlns:a16="http://schemas.microsoft.com/office/drawing/2014/main" id="{8B4EE304-C5CA-E344-948A-769565FEC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657" y="2596835"/>
            <a:ext cx="4121240" cy="3657601"/>
          </a:xfrm>
          <a:prstGeom prst="rect">
            <a:avLst/>
          </a:prstGeom>
        </p:spPr>
      </p:pic>
      <p:cxnSp>
        <p:nvCxnSpPr>
          <p:cNvPr id="52" name="Straight Connector 5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Рисунок 3" descr="Изображение выглядит как внутренний, стена, электроника, упорядочено&#10;&#10;Автоматически созданное описание">
            <a:extLst>
              <a:ext uri="{FF2B5EF4-FFF2-40B4-BE49-F238E27FC236}">
                <a16:creationId xmlns:a16="http://schemas.microsoft.com/office/drawing/2014/main" id="{E25F9336-62B8-434A-9A6E-0062ADE6E5C1}"/>
              </a:ext>
            </a:extLst>
          </p:cNvPr>
          <p:cNvPicPr>
            <a:picLocks noChangeAspect="1"/>
          </p:cNvPicPr>
          <p:nvPr/>
        </p:nvPicPr>
        <p:blipFill>
          <a:blip r:embed="rId4"/>
          <a:stretch>
            <a:fillRect/>
          </a:stretch>
        </p:blipFill>
        <p:spPr>
          <a:xfrm>
            <a:off x="6809406" y="2596836"/>
            <a:ext cx="4876799" cy="3657600"/>
          </a:xfrm>
          <a:prstGeom prst="rect">
            <a:avLst/>
          </a:prstGeom>
        </p:spPr>
      </p:pic>
    </p:spTree>
    <p:extLst>
      <p:ext uri="{BB962C8B-B14F-4D97-AF65-F5344CB8AC3E}">
        <p14:creationId xmlns:p14="http://schemas.microsoft.com/office/powerpoint/2010/main" val="3149730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Заголовок 2">
            <a:extLst>
              <a:ext uri="{FF2B5EF4-FFF2-40B4-BE49-F238E27FC236}">
                <a16:creationId xmlns:a16="http://schemas.microsoft.com/office/drawing/2014/main" id="{2D56024B-828B-4F46-B710-5FA16F812B1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b="1" dirty="0">
                <a:solidFill>
                  <a:srgbClr val="FFFFFF"/>
                </a:solidFill>
              </a:rPr>
              <a:t>Atari Pong</a:t>
            </a:r>
            <a:r>
              <a:rPr lang="ru-RU" sz="5400" b="1" dirty="0">
                <a:solidFill>
                  <a:srgbClr val="FFFFFF"/>
                </a:solidFill>
              </a:rPr>
              <a:t> (1958)</a:t>
            </a:r>
            <a:endParaRPr lang="en-US" sz="5400" b="1" dirty="0">
              <a:solidFill>
                <a:srgbClr val="FFFFFF"/>
              </a:solidFill>
            </a:endParaRPr>
          </a:p>
        </p:txBody>
      </p:sp>
      <p:cxnSp>
        <p:nvCxnSpPr>
          <p:cNvPr id="49" name="Straight Connector 4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Рисунок 6">
            <a:extLst>
              <a:ext uri="{FF2B5EF4-FFF2-40B4-BE49-F238E27FC236}">
                <a16:creationId xmlns:a16="http://schemas.microsoft.com/office/drawing/2014/main" id="{29D11217-1595-2C41-943E-6BC093A7F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2" y="2712999"/>
            <a:ext cx="5455917" cy="3276257"/>
          </a:xfrm>
          <a:prstGeom prst="rect">
            <a:avLst/>
          </a:prstGeom>
        </p:spPr>
      </p:pic>
      <p:pic>
        <p:nvPicPr>
          <p:cNvPr id="8" name="Рисунок 7">
            <a:extLst>
              <a:ext uri="{FF2B5EF4-FFF2-40B4-BE49-F238E27FC236}">
                <a16:creationId xmlns:a16="http://schemas.microsoft.com/office/drawing/2014/main" id="{95C56D1E-ED7F-5B43-AC9B-AFB67035F975}"/>
              </a:ext>
            </a:extLst>
          </p:cNvPr>
          <p:cNvPicPr>
            <a:picLocks noChangeAspect="1"/>
          </p:cNvPicPr>
          <p:nvPr/>
        </p:nvPicPr>
        <p:blipFill rotWithShape="1">
          <a:blip r:embed="rId4"/>
          <a:srcRect b="15138"/>
          <a:stretch/>
        </p:blipFill>
        <p:spPr>
          <a:xfrm>
            <a:off x="7438756" y="2453761"/>
            <a:ext cx="3534038" cy="3970694"/>
          </a:xfrm>
          <a:prstGeom prst="rect">
            <a:avLst/>
          </a:prstGeom>
        </p:spPr>
      </p:pic>
    </p:spTree>
    <p:extLst>
      <p:ext uri="{BB962C8B-B14F-4D97-AF65-F5344CB8AC3E}">
        <p14:creationId xmlns:p14="http://schemas.microsoft.com/office/powerpoint/2010/main" val="936487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9" name="Заголовок 2">
            <a:extLst>
              <a:ext uri="{FF2B5EF4-FFF2-40B4-BE49-F238E27FC236}">
                <a16:creationId xmlns:a16="http://schemas.microsoft.com/office/drawing/2014/main" id="{2D56024B-828B-4F46-B710-5FA16F812B14}"/>
              </a:ext>
            </a:extLst>
          </p:cNvPr>
          <p:cNvSpPr>
            <a:spLocks noGrp="1"/>
          </p:cNvSpPr>
          <p:nvPr>
            <p:ph type="title"/>
          </p:nvPr>
        </p:nvSpPr>
        <p:spPr>
          <a:xfrm>
            <a:off x="704209" y="635069"/>
            <a:ext cx="4509236" cy="1139139"/>
          </a:xfrm>
        </p:spPr>
        <p:txBody>
          <a:bodyPr vert="horz" lIns="91440" tIns="45720" rIns="91440" bIns="45720" rtlCol="0" anchor="ctr">
            <a:normAutofit/>
          </a:bodyPr>
          <a:lstStyle/>
          <a:p>
            <a:r>
              <a:rPr lang="en-US" sz="3600" b="1" kern="1200" dirty="0">
                <a:solidFill>
                  <a:schemeClr val="tx1"/>
                </a:solidFill>
                <a:latin typeface="+mj-lt"/>
                <a:ea typeface="+mj-ea"/>
                <a:cs typeface="+mj-cs"/>
              </a:rPr>
              <a:t>1980s</a:t>
            </a:r>
          </a:p>
        </p:txBody>
      </p:sp>
      <p:sp>
        <p:nvSpPr>
          <p:cNvPr id="22" name="Заголовок 2">
            <a:extLst>
              <a:ext uri="{FF2B5EF4-FFF2-40B4-BE49-F238E27FC236}">
                <a16:creationId xmlns:a16="http://schemas.microsoft.com/office/drawing/2014/main" id="{CCE98BD8-3A43-8346-8C59-B5CA4C9E3851}"/>
              </a:ext>
            </a:extLst>
          </p:cNvPr>
          <p:cNvSpPr txBox="1">
            <a:spLocks/>
          </p:cNvSpPr>
          <p:nvPr/>
        </p:nvSpPr>
        <p:spPr>
          <a:xfrm>
            <a:off x="720992" y="1941362"/>
            <a:ext cx="4492454" cy="241909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1800" dirty="0">
                <a:latin typeface="+mn-lt"/>
                <a:ea typeface="+mn-ea"/>
                <a:cs typeface="+mn-cs"/>
              </a:rPr>
              <a:t>Gameplay</a:t>
            </a:r>
          </a:p>
          <a:p>
            <a:pPr indent="-228600">
              <a:spcAft>
                <a:spcPts val="600"/>
              </a:spcAft>
              <a:buFont typeface="Arial" panose="020B0604020202020204" pitchFamily="34" charset="0"/>
              <a:buChar char="•"/>
            </a:pPr>
            <a:r>
              <a:rPr lang="en-US" sz="1800" dirty="0">
                <a:latin typeface="+mn-lt"/>
                <a:ea typeface="+mn-ea"/>
                <a:cs typeface="+mn-cs"/>
              </a:rPr>
              <a:t>Graphics </a:t>
            </a:r>
          </a:p>
          <a:p>
            <a:pPr indent="-228600">
              <a:spcAft>
                <a:spcPts val="600"/>
              </a:spcAft>
              <a:buFont typeface="Arial" panose="020B0604020202020204" pitchFamily="34" charset="0"/>
              <a:buChar char="•"/>
            </a:pPr>
            <a:r>
              <a:rPr lang="en-US" sz="1800" dirty="0">
                <a:latin typeface="+mn-lt"/>
                <a:ea typeface="+mn-ea"/>
                <a:cs typeface="+mn-cs"/>
              </a:rPr>
              <a:t>Characters</a:t>
            </a:r>
          </a:p>
          <a:p>
            <a:pPr indent="-228600">
              <a:spcAft>
                <a:spcPts val="600"/>
              </a:spcAft>
              <a:buFont typeface="Arial" panose="020B0604020202020204" pitchFamily="34" charset="0"/>
              <a:buChar char="•"/>
            </a:pPr>
            <a:r>
              <a:rPr lang="en-US" sz="1800" dirty="0">
                <a:latin typeface="+mn-lt"/>
                <a:ea typeface="+mn-ea"/>
                <a:cs typeface="+mn-cs"/>
              </a:rPr>
              <a:t>Stories</a:t>
            </a:r>
          </a:p>
        </p:txBody>
      </p:sp>
      <p:sp>
        <p:nvSpPr>
          <p:cNvPr id="46" name="Oval 40">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Рисунок 11">
            <a:extLst>
              <a:ext uri="{FF2B5EF4-FFF2-40B4-BE49-F238E27FC236}">
                <a16:creationId xmlns:a16="http://schemas.microsoft.com/office/drawing/2014/main" id="{063CEF72-2AFD-AC48-9B64-61468775D452}"/>
              </a:ext>
            </a:extLst>
          </p:cNvPr>
          <p:cNvPicPr>
            <a:picLocks noChangeAspect="1"/>
          </p:cNvPicPr>
          <p:nvPr/>
        </p:nvPicPr>
        <p:blipFill rotWithShape="1">
          <a:blip r:embed="rId3"/>
          <a:srcRect l="37789" r="6211"/>
          <a:stretch/>
        </p:blipFill>
        <p:spPr>
          <a:xfrm>
            <a:off x="5714207"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48" name="Freeform: Shape 42">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val 44">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Рисунок 8">
            <a:extLst>
              <a:ext uri="{FF2B5EF4-FFF2-40B4-BE49-F238E27FC236}">
                <a16:creationId xmlns:a16="http://schemas.microsoft.com/office/drawing/2014/main" id="{E059F905-9B35-1D45-85C8-3B34EFF2166F}"/>
              </a:ext>
            </a:extLst>
          </p:cNvPr>
          <p:cNvPicPr>
            <a:picLocks noChangeAspect="1"/>
          </p:cNvPicPr>
          <p:nvPr/>
        </p:nvPicPr>
        <p:blipFill rotWithShape="1">
          <a:blip r:embed="rId4"/>
          <a:srcRect l="29307" r="14192"/>
          <a:stretch/>
        </p:blipFill>
        <p:spPr>
          <a:xfrm>
            <a:off x="5886020" y="2715337"/>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7" name="Рисунок 6">
            <a:extLst>
              <a:ext uri="{FF2B5EF4-FFF2-40B4-BE49-F238E27FC236}">
                <a16:creationId xmlns:a16="http://schemas.microsoft.com/office/drawing/2014/main" id="{4CAF3ABD-1542-C94A-A25A-EF2F0B47BD3F}"/>
              </a:ext>
            </a:extLst>
          </p:cNvPr>
          <p:cNvPicPr>
            <a:picLocks noChangeAspect="1"/>
          </p:cNvPicPr>
          <p:nvPr/>
        </p:nvPicPr>
        <p:blipFill rotWithShape="1">
          <a:blip r:embed="rId5"/>
          <a:srcRect l="10344" r="15123" b="1"/>
          <a:stretch/>
        </p:blipFill>
        <p:spPr>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47" name="Freeform: Shape 46">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Рисунок 10">
            <a:extLst>
              <a:ext uri="{FF2B5EF4-FFF2-40B4-BE49-F238E27FC236}">
                <a16:creationId xmlns:a16="http://schemas.microsoft.com/office/drawing/2014/main" id="{06907F71-A3B0-6246-8892-6B120258B498}"/>
              </a:ext>
            </a:extLst>
          </p:cNvPr>
          <p:cNvPicPr>
            <a:picLocks noChangeAspect="1"/>
          </p:cNvPicPr>
          <p:nvPr/>
        </p:nvPicPr>
        <p:blipFill rotWithShape="1">
          <a:blip r:embed="rId6"/>
          <a:srcRect t="15487" r="-4" b="28151"/>
          <a:stretch/>
        </p:blipFill>
        <p:spPr>
          <a:xfrm>
            <a:off x="1818614" y="4769536"/>
            <a:ext cx="3950208" cy="2088462"/>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
        <p:nvSpPr>
          <p:cNvPr id="49" name="Freeform: Shape 48">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Рисунок 4" descr="Изображение выглядит как текст&#10;&#10;Автоматически созданное описание">
            <a:extLst>
              <a:ext uri="{FF2B5EF4-FFF2-40B4-BE49-F238E27FC236}">
                <a16:creationId xmlns:a16="http://schemas.microsoft.com/office/drawing/2014/main" id="{FAFF3CCE-95D2-F241-9134-709713B8DEFC}"/>
              </a:ext>
            </a:extLst>
          </p:cNvPr>
          <p:cNvPicPr>
            <a:picLocks noChangeAspect="1"/>
          </p:cNvPicPr>
          <p:nvPr/>
        </p:nvPicPr>
        <p:blipFill rotWithShape="1">
          <a:blip r:embed="rId7">
            <a:extLst>
              <a:ext uri="{28A0092B-C50C-407E-A947-70E740481C1C}">
                <a14:useLocalDpi xmlns:a14="http://schemas.microsoft.com/office/drawing/2010/main" val="0"/>
              </a:ext>
            </a:extLst>
          </a:blip>
          <a:srcRect l="7530" r="5021" b="-2"/>
          <a:stretch/>
        </p:blipFill>
        <p:spPr>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Tree>
    <p:extLst>
      <p:ext uri="{BB962C8B-B14F-4D97-AF65-F5344CB8AC3E}">
        <p14:creationId xmlns:p14="http://schemas.microsoft.com/office/powerpoint/2010/main" val="19308875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par>
                                <p:cTn id="8" presetID="10" presetClass="entr" presetSubtype="0" fill="hold" nodeType="withEffect">
                                  <p:stCondLst>
                                    <p:cond delay="0"/>
                                  </p:stCondLst>
                                  <p:iterate>
                                    <p:tmPct val="10000"/>
                                  </p:iterate>
                                  <p:childTnLst>
                                    <p:set>
                                      <p:cBhvr>
                                        <p:cTn id="9" dur="1" fill="hold">
                                          <p:stCondLst>
                                            <p:cond delay="0"/>
                                          </p:stCondLst>
                                        </p:cTn>
                                        <p:tgtEl>
                                          <p:spTgt spid="9"/>
                                        </p:tgtEl>
                                        <p:attrNameLst>
                                          <p:attrName>style.visibility</p:attrName>
                                        </p:attrNameLst>
                                      </p:cBhvr>
                                      <p:to>
                                        <p:strVal val="visible"/>
                                      </p:to>
                                    </p:set>
                                    <p:animEffect transition="in" filter="fade">
                                      <p:cBhvr>
                                        <p:cTn id="10" dur="700"/>
                                        <p:tgtEl>
                                          <p:spTgt spid="9"/>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700"/>
                                        <p:tgtEl>
                                          <p:spTgt spid="5"/>
                                        </p:tgtEl>
                                      </p:cBhvr>
                                    </p:animEffect>
                                  </p:childTnLst>
                                </p:cTn>
                              </p:par>
                              <p:par>
                                <p:cTn id="14" presetID="10" presetClass="entr" presetSubtype="0" fill="hold" nodeType="withEffect">
                                  <p:stCondLst>
                                    <p:cond delay="0"/>
                                  </p:stCondLst>
                                  <p:iterate>
                                    <p:tmPct val="10000"/>
                                  </p:iterate>
                                  <p:childTnLst>
                                    <p:set>
                                      <p:cBhvr>
                                        <p:cTn id="15" dur="1" fill="hold">
                                          <p:stCondLst>
                                            <p:cond delay="0"/>
                                          </p:stCondLst>
                                        </p:cTn>
                                        <p:tgtEl>
                                          <p:spTgt spid="11"/>
                                        </p:tgtEl>
                                        <p:attrNameLst>
                                          <p:attrName>style.visibility</p:attrName>
                                        </p:attrNameLst>
                                      </p:cBhvr>
                                      <p:to>
                                        <p:strVal val="visible"/>
                                      </p:to>
                                    </p:set>
                                    <p:animEffect transition="in" filter="fade">
                                      <p:cBhvr>
                                        <p:cTn id="16" dur="700"/>
                                        <p:tgtEl>
                                          <p:spTgt spid="11"/>
                                        </p:tgtEl>
                                      </p:cBhvr>
                                    </p:animEffect>
                                  </p:childTnLst>
                                </p:cTn>
                              </p:par>
                              <p:par>
                                <p:cTn id="17" presetID="10" presetClass="entr" presetSubtype="0" fill="hold" nodeType="withEffect">
                                  <p:stCondLst>
                                    <p:cond delay="0"/>
                                  </p:stCondLst>
                                  <p:iterate>
                                    <p:tmPct val="10000"/>
                                  </p:iterate>
                                  <p:childTnLst>
                                    <p:set>
                                      <p:cBhvr>
                                        <p:cTn id="18" dur="1" fill="hold">
                                          <p:stCondLst>
                                            <p:cond delay="0"/>
                                          </p:stCondLst>
                                        </p:cTn>
                                        <p:tgtEl>
                                          <p:spTgt spid="12"/>
                                        </p:tgtEl>
                                        <p:attrNameLst>
                                          <p:attrName>style.visibility</p:attrName>
                                        </p:attrNameLst>
                                      </p:cBhvr>
                                      <p:to>
                                        <p:strVal val="visible"/>
                                      </p:to>
                                    </p:set>
                                    <p:animEffect transition="in" filter="fade">
                                      <p:cBhvr>
                                        <p:cTn id="19" dur="700"/>
                                        <p:tgtEl>
                                          <p:spTgt spid="12"/>
                                        </p:tgtEl>
                                      </p:cBhvr>
                                    </p:animEffect>
                                  </p:childTnLst>
                                </p:cTn>
                              </p:par>
                              <p:par>
                                <p:cTn id="20" presetID="10" presetClass="entr" presetSubtype="0" fill="hold" grpId="0" nodeType="withEffect">
                                  <p:stCondLst>
                                    <p:cond delay="1000"/>
                                  </p:stCondLst>
                                  <p:iterate type="lt">
                                    <p:tmPct val="10000"/>
                                  </p:iterate>
                                  <p:childTnLst>
                                    <p:set>
                                      <p:cBhvr>
                                        <p:cTn id="21" dur="1" fill="hold">
                                          <p:stCondLst>
                                            <p:cond delay="0"/>
                                          </p:stCondLst>
                                        </p:cTn>
                                        <p:tgtEl>
                                          <p:spTgt spid="29"/>
                                        </p:tgtEl>
                                        <p:attrNameLst>
                                          <p:attrName>style.visibility</p:attrName>
                                        </p:attrNameLst>
                                      </p:cBhvr>
                                      <p:to>
                                        <p:strVal val="visible"/>
                                      </p:to>
                                    </p:set>
                                    <p:animEffect transition="in" filter="fade">
                                      <p:cBhvr>
                                        <p:cTn id="22" dur="400"/>
                                        <p:tgtEl>
                                          <p:spTgt spid="29"/>
                                        </p:tgtEl>
                                      </p:cBhvr>
                                    </p:animEffect>
                                  </p:childTnLst>
                                </p:cTn>
                              </p:par>
                              <p:par>
                                <p:cTn id="23" presetID="10" presetClass="entr" presetSubtype="0" fill="hold" grpId="0" nodeType="withEffect">
                                  <p:stCondLst>
                                    <p:cond delay="1000"/>
                                  </p:stCondLst>
                                  <p:iterate type="lt">
                                    <p:tmPct val="10000"/>
                                  </p:iterate>
                                  <p:childTnLst>
                                    <p:set>
                                      <p:cBhvr>
                                        <p:cTn id="24" dur="1" fill="hold">
                                          <p:stCondLst>
                                            <p:cond delay="0"/>
                                          </p:stCondLst>
                                        </p:cTn>
                                        <p:tgtEl>
                                          <p:spTgt spid="22"/>
                                        </p:tgtEl>
                                        <p:attrNameLst>
                                          <p:attrName>style.visibility</p:attrName>
                                        </p:attrNameLst>
                                      </p:cBhvr>
                                      <p:to>
                                        <p:strVal val="visible"/>
                                      </p:to>
                                    </p:set>
                                    <p:animEffect transition="in" filter="fade">
                                      <p:cBhvr>
                                        <p:cTn id="25"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3">
            <a:extLst>
              <a:ext uri="{FF2B5EF4-FFF2-40B4-BE49-F238E27FC236}">
                <a16:creationId xmlns:a16="http://schemas.microsoft.com/office/drawing/2014/main" id="{A93898FF-D987-4B0E-BFB4-85F5EB356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5">
            <a:extLst>
              <a:ext uri="{FF2B5EF4-FFF2-40B4-BE49-F238E27FC236}">
                <a16:creationId xmlns:a16="http://schemas.microsoft.com/office/drawing/2014/main" id="{612F383F-B981-4BC3-9E2B-7BE938CE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240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17">
            <a:extLst>
              <a:ext uri="{FF2B5EF4-FFF2-40B4-BE49-F238E27FC236}">
                <a16:creationId xmlns:a16="http://schemas.microsoft.com/office/drawing/2014/main" id="{5AA485AD-076E-4077-A6E6-C3C9F0C39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088DBDF-80D5-4FC0-8A54-9D660B728D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40000"/>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
        <p:nvSpPr>
          <p:cNvPr id="22" name="Rectangle 21">
            <a:extLst>
              <a:ext uri="{FF2B5EF4-FFF2-40B4-BE49-F238E27FC236}">
                <a16:creationId xmlns:a16="http://schemas.microsoft.com/office/drawing/2014/main" id="{58D235B8-3D10-493F-88AC-84BB404C1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Рисунок 3">
            <a:extLst>
              <a:ext uri="{FF2B5EF4-FFF2-40B4-BE49-F238E27FC236}">
                <a16:creationId xmlns:a16="http://schemas.microsoft.com/office/drawing/2014/main" id="{92793708-C033-0D4F-A24C-DD50EBD4330A}"/>
              </a:ext>
            </a:extLst>
          </p:cNvPr>
          <p:cNvPicPr>
            <a:picLocks noChangeAspect="1"/>
          </p:cNvPicPr>
          <p:nvPr/>
        </p:nvPicPr>
        <p:blipFill rotWithShape="1">
          <a:blip r:embed="rId4">
            <a:alphaModFix amt="90000"/>
          </a:blip>
          <a:srcRect t="17" r="3" b="3"/>
          <a:stretch/>
        </p:blipFill>
        <p:spPr>
          <a:xfrm>
            <a:off x="20" y="10"/>
            <a:ext cx="6097022" cy="3428990"/>
          </a:xfrm>
          <a:prstGeom prst="rect">
            <a:avLst/>
          </a:prstGeom>
        </p:spPr>
      </p:pic>
      <p:pic>
        <p:nvPicPr>
          <p:cNvPr id="3" name="Рисунок 2">
            <a:extLst>
              <a:ext uri="{FF2B5EF4-FFF2-40B4-BE49-F238E27FC236}">
                <a16:creationId xmlns:a16="http://schemas.microsoft.com/office/drawing/2014/main" id="{8B3E462E-8BD6-1D42-8BC3-52CD80BBCDA9}"/>
              </a:ext>
            </a:extLst>
          </p:cNvPr>
          <p:cNvPicPr>
            <a:picLocks noChangeAspect="1"/>
          </p:cNvPicPr>
          <p:nvPr/>
        </p:nvPicPr>
        <p:blipFill rotWithShape="1">
          <a:blip r:embed="rId5">
            <a:alphaModFix amt="90000"/>
          </a:blip>
          <a:srcRect l="39"/>
          <a:stretch/>
        </p:blipFill>
        <p:spPr>
          <a:xfrm>
            <a:off x="6098422" y="10"/>
            <a:ext cx="6093578" cy="3428990"/>
          </a:xfrm>
          <a:prstGeom prst="rect">
            <a:avLst/>
          </a:prstGeom>
        </p:spPr>
      </p:pic>
      <p:pic>
        <p:nvPicPr>
          <p:cNvPr id="2" name="Рисунок 1">
            <a:extLst>
              <a:ext uri="{FF2B5EF4-FFF2-40B4-BE49-F238E27FC236}">
                <a16:creationId xmlns:a16="http://schemas.microsoft.com/office/drawing/2014/main" id="{9AEFC5F3-8582-5440-8630-98E64E341B9C}"/>
              </a:ext>
            </a:extLst>
          </p:cNvPr>
          <p:cNvPicPr>
            <a:picLocks noChangeAspect="1"/>
          </p:cNvPicPr>
          <p:nvPr/>
        </p:nvPicPr>
        <p:blipFill rotWithShape="1">
          <a:blip r:embed="rId6">
            <a:alphaModFix amt="90000"/>
          </a:blip>
          <a:srcRect r="40"/>
          <a:stretch/>
        </p:blipFill>
        <p:spPr>
          <a:xfrm>
            <a:off x="7328" y="3429000"/>
            <a:ext cx="6093578" cy="3429000"/>
          </a:xfrm>
          <a:prstGeom prst="rect">
            <a:avLst/>
          </a:prstGeom>
        </p:spPr>
      </p:pic>
      <p:pic>
        <p:nvPicPr>
          <p:cNvPr id="5" name="Рисунок 4">
            <a:extLst>
              <a:ext uri="{FF2B5EF4-FFF2-40B4-BE49-F238E27FC236}">
                <a16:creationId xmlns:a16="http://schemas.microsoft.com/office/drawing/2014/main" id="{8AAFD4C3-E3AD-EF48-8B52-BAD5BE77A1B9}"/>
              </a:ext>
            </a:extLst>
          </p:cNvPr>
          <p:cNvPicPr>
            <a:picLocks noChangeAspect="1"/>
          </p:cNvPicPr>
          <p:nvPr/>
        </p:nvPicPr>
        <p:blipFill rotWithShape="1">
          <a:blip r:embed="rId7">
            <a:alphaModFix amt="90000"/>
          </a:blip>
          <a:srcRect t="9603"/>
          <a:stretch/>
        </p:blipFill>
        <p:spPr>
          <a:xfrm>
            <a:off x="6101860" y="3429000"/>
            <a:ext cx="6093578" cy="3429000"/>
          </a:xfrm>
          <a:prstGeom prst="rect">
            <a:avLst/>
          </a:prstGeom>
        </p:spPr>
      </p:pic>
      <p:sp>
        <p:nvSpPr>
          <p:cNvPr id="9" name="Заголовок 2">
            <a:extLst>
              <a:ext uri="{FF2B5EF4-FFF2-40B4-BE49-F238E27FC236}">
                <a16:creationId xmlns:a16="http://schemas.microsoft.com/office/drawing/2014/main" id="{780E719C-0C67-CA4F-93C0-60F30A9EFE08}"/>
              </a:ext>
            </a:extLst>
          </p:cNvPr>
          <p:cNvSpPr>
            <a:spLocks noGrp="1"/>
          </p:cNvSpPr>
          <p:nvPr>
            <p:ph type="title"/>
          </p:nvPr>
        </p:nvSpPr>
        <p:spPr>
          <a:xfrm>
            <a:off x="3809326" y="3035835"/>
            <a:ext cx="4571316" cy="1091109"/>
          </a:xfrm>
          <a:solidFill>
            <a:schemeClr val="bg2">
              <a:lumMod val="25000"/>
            </a:schemeClr>
          </a:solidFill>
          <a:ln w="25400">
            <a:solidFill>
              <a:schemeClr val="bg1"/>
            </a:solidFill>
          </a:ln>
        </p:spPr>
        <p:txBody>
          <a:bodyPr vert="horz" lIns="91440" tIns="45720" rIns="91440" bIns="45720" rtlCol="0" anchor="ctr">
            <a:normAutofit/>
          </a:bodyPr>
          <a:lstStyle/>
          <a:p>
            <a:pPr algn="ctr"/>
            <a:r>
              <a:rPr lang="en-US" sz="4800" b="1" kern="1200" dirty="0">
                <a:solidFill>
                  <a:srgbClr val="FFFFFF"/>
                </a:solidFill>
                <a:latin typeface="+mj-lt"/>
                <a:ea typeface="+mj-ea"/>
                <a:cs typeface="+mj-cs"/>
              </a:rPr>
              <a:t>1990s – 3D</a:t>
            </a:r>
          </a:p>
        </p:txBody>
      </p:sp>
    </p:spTree>
    <p:extLst>
      <p:ext uri="{BB962C8B-B14F-4D97-AF65-F5344CB8AC3E}">
        <p14:creationId xmlns:p14="http://schemas.microsoft.com/office/powerpoint/2010/main" val="95791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par>
                                <p:cTn id="14" presetID="9"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175A65-42BE-4FDF-8AD0-5AC1CB946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Рисунок 4" descr="Изображение выглядит как текст&#10;&#10;Автоматически созданное описание">
            <a:extLst>
              <a:ext uri="{FF2B5EF4-FFF2-40B4-BE49-F238E27FC236}">
                <a16:creationId xmlns:a16="http://schemas.microsoft.com/office/drawing/2014/main" id="{A569EEE9-C780-764C-B8FA-8DD5D85CEB8B}"/>
              </a:ext>
            </a:extLst>
          </p:cNvPr>
          <p:cNvPicPr>
            <a:picLocks noChangeAspect="1"/>
          </p:cNvPicPr>
          <p:nvPr/>
        </p:nvPicPr>
        <p:blipFill rotWithShape="1">
          <a:blip r:embed="rId3">
            <a:alphaModFix amt="40000"/>
          </a:blip>
          <a:srcRect r="27"/>
          <a:stretch/>
        </p:blipFill>
        <p:spPr>
          <a:xfrm>
            <a:off x="20" y="-3"/>
            <a:ext cx="12188762" cy="6858000"/>
          </a:xfrm>
          <a:prstGeom prst="rect">
            <a:avLst/>
          </a:prstGeom>
        </p:spPr>
      </p:pic>
      <p:pic>
        <p:nvPicPr>
          <p:cNvPr id="2" name="Рисунок 1" descr="Изображение выглядит как текст, внешний, легкий, велосипед&#10;&#10;Автоматически созданное описание">
            <a:extLst>
              <a:ext uri="{FF2B5EF4-FFF2-40B4-BE49-F238E27FC236}">
                <a16:creationId xmlns:a16="http://schemas.microsoft.com/office/drawing/2014/main" id="{756C839C-1645-084E-9C84-E6BB71AC3FEF}"/>
              </a:ext>
            </a:extLst>
          </p:cNvPr>
          <p:cNvPicPr>
            <a:picLocks noChangeAspect="1"/>
          </p:cNvPicPr>
          <p:nvPr/>
        </p:nvPicPr>
        <p:blipFill rotWithShape="1">
          <a:blip r:embed="rId4"/>
          <a:srcRect l="9809" r="222" b="4"/>
          <a:stretch/>
        </p:blipFill>
        <p:spPr>
          <a:xfrm>
            <a:off x="4406845" y="6"/>
            <a:ext cx="4101288" cy="3418797"/>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p:spPr>
      </p:pic>
      <p:pic>
        <p:nvPicPr>
          <p:cNvPr id="3" name="Рисунок 2" descr="Изображение выглядит как трава&#10;&#10;Автоматически созданное описание">
            <a:extLst>
              <a:ext uri="{FF2B5EF4-FFF2-40B4-BE49-F238E27FC236}">
                <a16:creationId xmlns:a16="http://schemas.microsoft.com/office/drawing/2014/main" id="{A2C5C3D3-A1E5-E34B-B70A-2C5D477C6422}"/>
              </a:ext>
            </a:extLst>
          </p:cNvPr>
          <p:cNvPicPr>
            <a:picLocks noChangeAspect="1"/>
          </p:cNvPicPr>
          <p:nvPr/>
        </p:nvPicPr>
        <p:blipFill rotWithShape="1">
          <a:blip r:embed="rId5"/>
          <a:srcRect l="25413" r="17354"/>
          <a:stretch/>
        </p:blipFill>
        <p:spPr>
          <a:xfrm>
            <a:off x="20" y="277469"/>
            <a:ext cx="4552718"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p:spPr>
      </p:pic>
      <p:pic>
        <p:nvPicPr>
          <p:cNvPr id="4" name="Рисунок 3">
            <a:extLst>
              <a:ext uri="{FF2B5EF4-FFF2-40B4-BE49-F238E27FC236}">
                <a16:creationId xmlns:a16="http://schemas.microsoft.com/office/drawing/2014/main" id="{2C5375A1-ACAA-0B41-888A-E057CC2134E6}"/>
              </a:ext>
            </a:extLst>
          </p:cNvPr>
          <p:cNvPicPr>
            <a:picLocks noChangeAspect="1"/>
          </p:cNvPicPr>
          <p:nvPr/>
        </p:nvPicPr>
        <p:blipFill rotWithShape="1">
          <a:blip r:embed="rId6"/>
          <a:srcRect l="36479" r="18359" b="1"/>
          <a:stretch/>
        </p:blipFill>
        <p:spPr>
          <a:xfrm>
            <a:off x="8653074" y="-2"/>
            <a:ext cx="3538926"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p:spPr>
      </p:pic>
      <p:sp>
        <p:nvSpPr>
          <p:cNvPr id="7" name="Заголовок 2">
            <a:extLst>
              <a:ext uri="{FF2B5EF4-FFF2-40B4-BE49-F238E27FC236}">
                <a16:creationId xmlns:a16="http://schemas.microsoft.com/office/drawing/2014/main" id="{C3CBF3E1-B00F-6143-B428-0F57098D1CF1}"/>
              </a:ext>
            </a:extLst>
          </p:cNvPr>
          <p:cNvSpPr>
            <a:spLocks noGrp="1"/>
          </p:cNvSpPr>
          <p:nvPr>
            <p:ph type="title"/>
          </p:nvPr>
        </p:nvSpPr>
        <p:spPr>
          <a:xfrm>
            <a:off x="7922528" y="5108448"/>
            <a:ext cx="4101288" cy="1564192"/>
          </a:xfrm>
          <a:solidFill>
            <a:schemeClr val="tx2">
              <a:lumMod val="25000"/>
            </a:schemeClr>
          </a:solidFill>
          <a:ln w="25400">
            <a:solidFill>
              <a:schemeClr val="tx1"/>
            </a:solidFill>
          </a:ln>
        </p:spPr>
        <p:txBody>
          <a:bodyPr vert="horz" lIns="91440" tIns="45720" rIns="91440" bIns="45720" rtlCol="0" anchor="ctr">
            <a:normAutofit/>
          </a:bodyPr>
          <a:lstStyle/>
          <a:p>
            <a:pPr algn="ctr"/>
            <a:r>
              <a:rPr lang="en-US" sz="5400" b="1" kern="1200" dirty="0">
                <a:solidFill>
                  <a:schemeClr val="tx1"/>
                </a:solidFill>
                <a:latin typeface="+mj-lt"/>
                <a:ea typeface="+mj-ea"/>
                <a:cs typeface="+mj-cs"/>
              </a:rPr>
              <a:t>2000s</a:t>
            </a:r>
            <a:br>
              <a:rPr lang="en-US" sz="5400" b="1" kern="1200" dirty="0">
                <a:solidFill>
                  <a:schemeClr val="tx1"/>
                </a:solidFill>
                <a:latin typeface="+mj-lt"/>
                <a:ea typeface="+mj-ea"/>
                <a:cs typeface="+mj-cs"/>
              </a:rPr>
            </a:br>
            <a:r>
              <a:rPr lang="en" sz="2700" dirty="0"/>
              <a:t>Online and Open-world</a:t>
            </a:r>
            <a:endParaRPr lang="en-US" sz="5400" b="1" kern="1200" dirty="0">
              <a:solidFill>
                <a:schemeClr val="tx1"/>
              </a:solidFill>
              <a:latin typeface="+mj-lt"/>
              <a:ea typeface="+mj-ea"/>
              <a:cs typeface="+mj-cs"/>
            </a:endParaRPr>
          </a:p>
        </p:txBody>
      </p:sp>
    </p:spTree>
    <p:extLst>
      <p:ext uri="{BB962C8B-B14F-4D97-AF65-F5344CB8AC3E}">
        <p14:creationId xmlns:p14="http://schemas.microsoft.com/office/powerpoint/2010/main" val="33917161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Заголовок 2">
            <a:extLst>
              <a:ext uri="{FF2B5EF4-FFF2-40B4-BE49-F238E27FC236}">
                <a16:creationId xmlns:a16="http://schemas.microsoft.com/office/drawing/2014/main" id="{2F93FFAC-1B2E-A745-AC9F-30F445638D45}"/>
              </a:ext>
            </a:extLst>
          </p:cNvPr>
          <p:cNvSpPr>
            <a:spLocks noGrp="1"/>
          </p:cNvSpPr>
          <p:nvPr>
            <p:ph type="title"/>
          </p:nvPr>
        </p:nvSpPr>
        <p:spPr>
          <a:xfrm>
            <a:off x="4848284" y="4552140"/>
            <a:ext cx="7343716" cy="864143"/>
          </a:xfrm>
        </p:spPr>
        <p:txBody>
          <a:bodyPr vert="horz" lIns="91440" tIns="45720" rIns="91440" bIns="45720" rtlCol="0" anchor="ctr">
            <a:normAutofit fontScale="90000"/>
          </a:bodyPr>
          <a:lstStyle/>
          <a:p>
            <a:pPr algn="ctr"/>
            <a:r>
              <a:rPr lang="en-US" sz="7200" b="1" kern="1200" dirty="0">
                <a:solidFill>
                  <a:schemeClr val="tx1"/>
                </a:solidFill>
                <a:latin typeface="+mj-lt"/>
                <a:ea typeface="+mj-ea"/>
                <a:cs typeface="+mj-cs"/>
              </a:rPr>
              <a:t>2010s</a:t>
            </a:r>
          </a:p>
        </p:txBody>
      </p:sp>
      <p:pic>
        <p:nvPicPr>
          <p:cNvPr id="2" name="Рисунок 1">
            <a:extLst>
              <a:ext uri="{FF2B5EF4-FFF2-40B4-BE49-F238E27FC236}">
                <a16:creationId xmlns:a16="http://schemas.microsoft.com/office/drawing/2014/main" id="{45E26D3D-2FB6-4F43-A9CF-804F8F86BCC6}"/>
              </a:ext>
            </a:extLst>
          </p:cNvPr>
          <p:cNvPicPr>
            <a:picLocks noChangeAspect="1"/>
          </p:cNvPicPr>
          <p:nvPr/>
        </p:nvPicPr>
        <p:blipFill rotWithShape="1">
          <a:blip r:embed="rId3"/>
          <a:srcRect l="8071" r="29371" b="-1"/>
          <a:stretch/>
        </p:blipFill>
        <p:spPr>
          <a:xfrm>
            <a:off x="20" y="1"/>
            <a:ext cx="4848284" cy="4359438"/>
          </a:xfrm>
          <a:prstGeom prst="rect">
            <a:avLst/>
          </a:prstGeom>
        </p:spPr>
      </p:pic>
      <p:pic>
        <p:nvPicPr>
          <p:cNvPr id="4" name="Рисунок 3">
            <a:extLst>
              <a:ext uri="{FF2B5EF4-FFF2-40B4-BE49-F238E27FC236}">
                <a16:creationId xmlns:a16="http://schemas.microsoft.com/office/drawing/2014/main" id="{B9CA7ADE-4298-A648-A590-55ED96634B53}"/>
              </a:ext>
            </a:extLst>
          </p:cNvPr>
          <p:cNvPicPr>
            <a:picLocks noChangeAspect="1"/>
          </p:cNvPicPr>
          <p:nvPr/>
        </p:nvPicPr>
        <p:blipFill rotWithShape="1">
          <a:blip r:embed="rId4"/>
          <a:srcRect l="-145" t="8251" r="-1" b="-1"/>
          <a:stretch/>
        </p:blipFill>
        <p:spPr>
          <a:xfrm>
            <a:off x="0" y="4359439"/>
            <a:ext cx="4848284" cy="2498560"/>
          </a:xfrm>
          <a:prstGeom prst="rect">
            <a:avLst/>
          </a:prstGeom>
        </p:spPr>
      </p:pic>
      <p:pic>
        <p:nvPicPr>
          <p:cNvPr id="3" name="Рисунок 2">
            <a:extLst>
              <a:ext uri="{FF2B5EF4-FFF2-40B4-BE49-F238E27FC236}">
                <a16:creationId xmlns:a16="http://schemas.microsoft.com/office/drawing/2014/main" id="{AECB6A40-EC2B-D345-A093-77B536EFDEB1}"/>
              </a:ext>
            </a:extLst>
          </p:cNvPr>
          <p:cNvPicPr>
            <a:picLocks noChangeAspect="1"/>
          </p:cNvPicPr>
          <p:nvPr/>
        </p:nvPicPr>
        <p:blipFill rotWithShape="1">
          <a:blip r:embed="rId5"/>
          <a:srcRect l="7615" t="-1" r="2" b="169"/>
          <a:stretch/>
        </p:blipFill>
        <p:spPr>
          <a:xfrm>
            <a:off x="4848284" y="0"/>
            <a:ext cx="7343695" cy="4364679"/>
          </a:xfrm>
          <a:prstGeom prst="rect">
            <a:avLst/>
          </a:prstGeom>
        </p:spPr>
      </p:pic>
      <p:sp>
        <p:nvSpPr>
          <p:cNvPr id="7" name="Заголовок 2">
            <a:extLst>
              <a:ext uri="{FF2B5EF4-FFF2-40B4-BE49-F238E27FC236}">
                <a16:creationId xmlns:a16="http://schemas.microsoft.com/office/drawing/2014/main" id="{0C4D7C0B-7234-BE4F-A00F-99D9093652DF}"/>
              </a:ext>
            </a:extLst>
          </p:cNvPr>
          <p:cNvSpPr txBox="1">
            <a:spLocks/>
          </p:cNvSpPr>
          <p:nvPr/>
        </p:nvSpPr>
        <p:spPr>
          <a:xfrm>
            <a:off x="4848284" y="5426986"/>
            <a:ext cx="7343695" cy="121636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lgn="ctr">
              <a:spcAft>
                <a:spcPts val="600"/>
              </a:spcAft>
              <a:buFont typeface="Arial" panose="020B0604020202020204" pitchFamily="34" charset="0"/>
              <a:buChar char="•"/>
            </a:pPr>
            <a:r>
              <a:rPr lang="en-US" sz="2400" dirty="0"/>
              <a:t>Different</a:t>
            </a:r>
            <a:r>
              <a:rPr lang="en" sz="2400" dirty="0"/>
              <a:t> types of consoles</a:t>
            </a:r>
          </a:p>
          <a:p>
            <a:pPr indent="-228600" algn="ctr">
              <a:spcAft>
                <a:spcPts val="600"/>
              </a:spcAft>
              <a:buFont typeface="Arial" panose="020B0604020202020204" pitchFamily="34" charset="0"/>
              <a:buChar char="•"/>
            </a:pPr>
            <a:r>
              <a:rPr lang="en" sz="2400" dirty="0"/>
              <a:t>High quality graphics</a:t>
            </a:r>
          </a:p>
          <a:p>
            <a:pPr indent="-228600" algn="ctr">
              <a:spcAft>
                <a:spcPts val="600"/>
              </a:spcAft>
              <a:buFont typeface="Arial" panose="020B0604020202020204" pitchFamily="34" charset="0"/>
              <a:buChar char="•"/>
            </a:pPr>
            <a:r>
              <a:rPr lang="en" sz="2400" dirty="0"/>
              <a:t>Hyper-realistic 3D landscapes</a:t>
            </a:r>
            <a:endParaRPr lang="en-US" sz="2400" dirty="0">
              <a:latin typeface="+mn-lt"/>
              <a:ea typeface="+mn-ea"/>
              <a:cs typeface="+mn-cs"/>
            </a:endParaRPr>
          </a:p>
        </p:txBody>
      </p:sp>
    </p:spTree>
    <p:extLst>
      <p:ext uri="{BB962C8B-B14F-4D97-AF65-F5344CB8AC3E}">
        <p14:creationId xmlns:p14="http://schemas.microsoft.com/office/powerpoint/2010/main" val="23965525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par>
                                <p:cTn id="20" presetID="10" presetClass="entr" presetSubtype="0" fill="hold" grpId="0" nodeType="withEffect">
                                  <p:stCondLst>
                                    <p:cond delay="1000"/>
                                  </p:stCondLst>
                                  <p:iterate type="lt">
                                    <p:tmPct val="10000"/>
                                  </p:iterate>
                                  <p:childTnLst>
                                    <p:set>
                                      <p:cBhvr>
                                        <p:cTn id="21" dur="1" fill="hold">
                                          <p:stCondLst>
                                            <p:cond delay="0"/>
                                          </p:stCondLst>
                                        </p:cTn>
                                        <p:tgtEl>
                                          <p:spTgt spid="7"/>
                                        </p:tgtEl>
                                        <p:attrNameLst>
                                          <p:attrName>style.visibility</p:attrName>
                                        </p:attrNameLst>
                                      </p:cBhvr>
                                      <p:to>
                                        <p:strVal val="visible"/>
                                      </p:to>
                                    </p:set>
                                    <p:animEffect transition="in" filter="fade">
                                      <p:cBhvr>
                                        <p:cTn id="22"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a:extLst>
              <a:ext uri="{FF2B5EF4-FFF2-40B4-BE49-F238E27FC236}">
                <a16:creationId xmlns:a16="http://schemas.microsoft.com/office/drawing/2014/main" id="{3A348453-1BDB-8E4B-BC92-65C60B0669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8" y="0"/>
            <a:ext cx="12181172" cy="6858000"/>
          </a:xfrm>
          <a:prstGeom prst="rect">
            <a:avLst/>
          </a:prstGeom>
        </p:spPr>
      </p:pic>
    </p:spTree>
    <p:extLst>
      <p:ext uri="{BB962C8B-B14F-4D97-AF65-F5344CB8AC3E}">
        <p14:creationId xmlns:p14="http://schemas.microsoft.com/office/powerpoint/2010/main" val="1688442162"/>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2796</TotalTime>
  <Words>548</Words>
  <Application>Microsoft Macintosh PowerPoint</Application>
  <PresentationFormat>Широкоэкранный</PresentationFormat>
  <Paragraphs>45</Paragraphs>
  <Slides>10</Slides>
  <Notes>10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10</vt:i4>
      </vt:variant>
    </vt:vector>
  </HeadingPairs>
  <TitlesOfParts>
    <vt:vector size="14" baseType="lpstr">
      <vt:lpstr>Arial</vt:lpstr>
      <vt:lpstr>Calibri</vt:lpstr>
      <vt:lpstr>Calibri Light</vt:lpstr>
      <vt:lpstr>Тема Office</vt:lpstr>
      <vt:lpstr>Презентация PowerPoint</vt:lpstr>
      <vt:lpstr>Презентация PowerPoint</vt:lpstr>
      <vt:lpstr>Tennis for Two</vt:lpstr>
      <vt:lpstr>Atari Pong (1958)</vt:lpstr>
      <vt:lpstr>1980s</vt:lpstr>
      <vt:lpstr>1990s – 3D</vt:lpstr>
      <vt:lpstr>2000s Online and Open-world</vt:lpstr>
      <vt:lpstr>2010s</vt:lpstr>
      <vt:lpstr>Презентация PowerPoint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Ерофеенков Алексей Валерьевич</dc:creator>
  <cp:lastModifiedBy>Microsoft Office User</cp:lastModifiedBy>
  <cp:revision>39</cp:revision>
  <dcterms:created xsi:type="dcterms:W3CDTF">2020-07-09T11:29:28Z</dcterms:created>
  <dcterms:modified xsi:type="dcterms:W3CDTF">2021-05-07T10:08:09Z</dcterms:modified>
</cp:coreProperties>
</file>